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pitchFamily="2" charset="0"/>
      <p:regular r:id="rId29"/>
      <p:bold r:id="rId30"/>
    </p:embeddedFont>
    <p:embeddedFont>
      <p:font typeface="Poppins Extra-Light" panose="020B0604020202020204" charset="0"/>
      <p:regular r:id="rId31"/>
    </p:embeddedFont>
    <p:embeddedFont>
      <p:font typeface="Poppins Medium" panose="00000600000000000000" pitchFamily="2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6F823-8273-E9CD-9110-C7E1F930714E}" v="90" dt="2025-04-02T13:59:20.883"/>
    <p1510:client id="{999AF698-F24F-F1BE-EB9E-CC5F8057D197}" v="27" dt="2025-04-02T11:41:21.026"/>
    <p1510:client id="{C9DFCB87-D9E2-4EA0-A6DA-E8CBD6B2FB64}" v="5" dt="2025-04-01T16:20:54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ARIN ANDY" userId="S::douarin@lacroixrouge-brest.fr::84ed48b5-73b8-46a9-8a84-1f669e52e8b5" providerId="AD" clId="Web-{999AF698-F24F-F1BE-EB9E-CC5F8057D197}"/>
    <pc:docChg chg="modSld">
      <pc:chgData name="DOUARIN ANDY" userId="S::douarin@lacroixrouge-brest.fr::84ed48b5-73b8-46a9-8a84-1f669e52e8b5" providerId="AD" clId="Web-{999AF698-F24F-F1BE-EB9E-CC5F8057D197}" dt="2025-04-02T11:41:20.854" v="15" actId="20577"/>
      <pc:docMkLst>
        <pc:docMk/>
      </pc:docMkLst>
      <pc:sldChg chg="addSp delSp modSp">
        <pc:chgData name="DOUARIN ANDY" userId="S::douarin@lacroixrouge-brest.fr::84ed48b5-73b8-46a9-8a84-1f669e52e8b5" providerId="AD" clId="Web-{999AF698-F24F-F1BE-EB9E-CC5F8057D197}" dt="2025-04-02T11:41:20.854" v="15" actId="20577"/>
        <pc:sldMkLst>
          <pc:docMk/>
          <pc:sldMk cId="0" sldId="278"/>
        </pc:sldMkLst>
        <pc:spChg chg="del mod">
          <ac:chgData name="DOUARIN ANDY" userId="S::douarin@lacroixrouge-brest.fr::84ed48b5-73b8-46a9-8a84-1f669e52e8b5" providerId="AD" clId="Web-{999AF698-F24F-F1BE-EB9E-CC5F8057D197}" dt="2025-04-02T11:41:10.604" v="8"/>
          <ac:spMkLst>
            <pc:docMk/>
            <pc:sldMk cId="0" sldId="278"/>
            <ac:spMk id="21" creationId="{00000000-0000-0000-0000-000000000000}"/>
          </ac:spMkLst>
        </pc:spChg>
        <pc:spChg chg="mod">
          <ac:chgData name="DOUARIN ANDY" userId="S::douarin@lacroixrouge-brest.fr::84ed48b5-73b8-46a9-8a84-1f669e52e8b5" providerId="AD" clId="Web-{999AF698-F24F-F1BE-EB9E-CC5F8057D197}" dt="2025-04-02T11:40:57.916" v="1" actId="20577"/>
          <ac:spMkLst>
            <pc:docMk/>
            <pc:sldMk cId="0" sldId="278"/>
            <ac:spMk id="22" creationId="{00000000-0000-0000-0000-000000000000}"/>
          </ac:spMkLst>
        </pc:spChg>
        <pc:spChg chg="add mod">
          <ac:chgData name="DOUARIN ANDY" userId="S::douarin@lacroixrouge-brest.fr::84ed48b5-73b8-46a9-8a84-1f669e52e8b5" providerId="AD" clId="Web-{999AF698-F24F-F1BE-EB9E-CC5F8057D197}" dt="2025-04-02T11:41:20.854" v="15" actId="20577"/>
          <ac:spMkLst>
            <pc:docMk/>
            <pc:sldMk cId="0" sldId="278"/>
            <ac:spMk id="23" creationId="{BFD6ADED-D4BE-746E-BA8A-E954026950AD}"/>
          </ac:spMkLst>
        </pc:spChg>
      </pc:sldChg>
    </pc:docChg>
  </pc:docChgLst>
  <pc:docChgLst>
    <pc:chgData name="DOUARIN ANDY" userId="S::douarin@lacroixrouge-brest.fr::84ed48b5-73b8-46a9-8a84-1f669e52e8b5" providerId="AD" clId="Web-{0DF6F823-8273-E9CD-9110-C7E1F930714E}"/>
    <pc:docChg chg="modSld">
      <pc:chgData name="DOUARIN ANDY" userId="S::douarin@lacroixrouge-brest.fr::84ed48b5-73b8-46a9-8a84-1f669e52e8b5" providerId="AD" clId="Web-{0DF6F823-8273-E9CD-9110-C7E1F930714E}" dt="2025-04-02T13:59:15.821" v="19"/>
      <pc:docMkLst>
        <pc:docMk/>
      </pc:docMkLst>
      <pc:sldChg chg="modSp">
        <pc:chgData name="DOUARIN ANDY" userId="S::douarin@lacroixrouge-brest.fr::84ed48b5-73b8-46a9-8a84-1f669e52e8b5" providerId="AD" clId="Web-{0DF6F823-8273-E9CD-9110-C7E1F930714E}" dt="2025-04-02T13:59:15.821" v="19"/>
        <pc:sldMkLst>
          <pc:docMk/>
          <pc:sldMk cId="0" sldId="264"/>
        </pc:sldMkLst>
        <pc:graphicFrameChg chg="mod modGraphic">
          <ac:chgData name="DOUARIN ANDY" userId="S::douarin@lacroixrouge-brest.fr::84ed48b5-73b8-46a9-8a84-1f669e52e8b5" providerId="AD" clId="Web-{0DF6F823-8273-E9CD-9110-C7E1F930714E}" dt="2025-04-02T13:59:15.821" v="19"/>
          <ac:graphicFrameMkLst>
            <pc:docMk/>
            <pc:sldMk cId="0" sldId="264"/>
            <ac:graphicFrameMk id="18" creationId="{00000000-0000-0000-0000-000000000000}"/>
          </ac:graphicFrameMkLst>
        </pc:graphicFrameChg>
      </pc:sldChg>
      <pc:sldChg chg="modSp">
        <pc:chgData name="DOUARIN ANDY" userId="S::douarin@lacroixrouge-brest.fr::84ed48b5-73b8-46a9-8a84-1f669e52e8b5" providerId="AD" clId="Web-{0DF6F823-8273-E9CD-9110-C7E1F930714E}" dt="2025-04-02T12:20:39.171" v="5"/>
        <pc:sldMkLst>
          <pc:docMk/>
          <pc:sldMk cId="0" sldId="267"/>
        </pc:sldMkLst>
        <pc:graphicFrameChg chg="mod modGraphic">
          <ac:chgData name="DOUARIN ANDY" userId="S::douarin@lacroixrouge-brest.fr::84ed48b5-73b8-46a9-8a84-1f669e52e8b5" providerId="AD" clId="Web-{0DF6F823-8273-E9CD-9110-C7E1F930714E}" dt="2025-04-02T12:20:39.171" v="5"/>
          <ac:graphicFrameMkLst>
            <pc:docMk/>
            <pc:sldMk cId="0" sldId="267"/>
            <ac:graphicFrameMk id="17" creationId="{00000000-0000-0000-0000-000000000000}"/>
          </ac:graphicFrameMkLst>
        </pc:graphicFrameChg>
      </pc:sldChg>
    </pc:docChg>
  </pc:docChgLst>
  <pc:docChgLst>
    <pc:chgData name="DOUARIN ANDY" userId="S::douarin@lacroixrouge-brest.fr::84ed48b5-73b8-46a9-8a84-1f669e52e8b5" providerId="AD" clId="Web-{C9DFCB87-D9E2-4EA0-A6DA-E8CBD6B2FB64}"/>
    <pc:docChg chg="modSld">
      <pc:chgData name="DOUARIN ANDY" userId="S::douarin@lacroixrouge-brest.fr::84ed48b5-73b8-46a9-8a84-1f669e52e8b5" providerId="AD" clId="Web-{C9DFCB87-D9E2-4EA0-A6DA-E8CBD6B2FB64}" dt="2025-04-01T16:20:54.882" v="4" actId="14100"/>
      <pc:docMkLst>
        <pc:docMk/>
      </pc:docMkLst>
      <pc:sldChg chg="modSp">
        <pc:chgData name="DOUARIN ANDY" userId="S::douarin@lacroixrouge-brest.fr::84ed48b5-73b8-46a9-8a84-1f669e52e8b5" providerId="AD" clId="Web-{C9DFCB87-D9E2-4EA0-A6DA-E8CBD6B2FB64}" dt="2025-04-01T16:20:54.882" v="4" actId="14100"/>
        <pc:sldMkLst>
          <pc:docMk/>
          <pc:sldMk cId="0" sldId="263"/>
        </pc:sldMkLst>
        <pc:spChg chg="mod">
          <ac:chgData name="DOUARIN ANDY" userId="S::douarin@lacroixrouge-brest.fr::84ed48b5-73b8-46a9-8a84-1f669e52e8b5" providerId="AD" clId="Web-{C9DFCB87-D9E2-4EA0-A6DA-E8CBD6B2FB64}" dt="2025-04-01T16:20:54.882" v="4" actId="14100"/>
          <ac:spMkLst>
            <pc:docMk/>
            <pc:sldMk cId="0" sldId="263"/>
            <ac:spMk id="19" creationId="{00000000-0000-0000-0000-000000000000}"/>
          </ac:spMkLst>
        </pc:spChg>
      </pc:sldChg>
      <pc:sldChg chg="modSp">
        <pc:chgData name="DOUARIN ANDY" userId="S::douarin@lacroixrouge-brest.fr::84ed48b5-73b8-46a9-8a84-1f669e52e8b5" providerId="AD" clId="Web-{C9DFCB87-D9E2-4EA0-A6DA-E8CBD6B2FB64}" dt="2025-04-01T16:20:48.960" v="3" actId="14100"/>
        <pc:sldMkLst>
          <pc:docMk/>
          <pc:sldMk cId="0" sldId="265"/>
        </pc:sldMkLst>
        <pc:spChg chg="mod">
          <ac:chgData name="DOUARIN ANDY" userId="S::douarin@lacroixrouge-brest.fr::84ed48b5-73b8-46a9-8a84-1f669e52e8b5" providerId="AD" clId="Web-{C9DFCB87-D9E2-4EA0-A6DA-E8CBD6B2FB64}" dt="2025-04-01T16:20:48.960" v="3" actId="14100"/>
          <ac:spMkLst>
            <pc:docMk/>
            <pc:sldMk cId="0" sldId="265"/>
            <ac:spMk id="21" creationId="{00000000-0000-0000-0000-000000000000}"/>
          </ac:spMkLst>
        </pc:spChg>
      </pc:sldChg>
      <pc:sldChg chg="modSp">
        <pc:chgData name="DOUARIN ANDY" userId="S::douarin@lacroixrouge-brest.fr::84ed48b5-73b8-46a9-8a84-1f669e52e8b5" providerId="AD" clId="Web-{C9DFCB87-D9E2-4EA0-A6DA-E8CBD6B2FB64}" dt="2025-04-01T16:20:37.428" v="2" actId="14100"/>
        <pc:sldMkLst>
          <pc:docMk/>
          <pc:sldMk cId="0" sldId="266"/>
        </pc:sldMkLst>
        <pc:spChg chg="mod">
          <ac:chgData name="DOUARIN ANDY" userId="S::douarin@lacroixrouge-brest.fr::84ed48b5-73b8-46a9-8a84-1f669e52e8b5" providerId="AD" clId="Web-{C9DFCB87-D9E2-4EA0-A6DA-E8CBD6B2FB64}" dt="2025-04-01T16:20:37.428" v="2" actId="14100"/>
          <ac:spMkLst>
            <pc:docMk/>
            <pc:sldMk cId="0" sldId="266"/>
            <ac:spMk id="19" creationId="{00000000-0000-0000-0000-000000000000}"/>
          </ac:spMkLst>
        </pc:spChg>
      </pc:sldChg>
      <pc:sldChg chg="modSp">
        <pc:chgData name="DOUARIN ANDY" userId="S::douarin@lacroixrouge-brest.fr::84ed48b5-73b8-46a9-8a84-1f669e52e8b5" providerId="AD" clId="Web-{C9DFCB87-D9E2-4EA0-A6DA-E8CBD6B2FB64}" dt="2025-04-01T16:20:10.115" v="1" actId="1076"/>
        <pc:sldMkLst>
          <pc:docMk/>
          <pc:sldMk cId="0" sldId="274"/>
        </pc:sldMkLst>
        <pc:spChg chg="mod">
          <ac:chgData name="DOUARIN ANDY" userId="S::douarin@lacroixrouge-brest.fr::84ed48b5-73b8-46a9-8a84-1f669e52e8b5" providerId="AD" clId="Web-{C9DFCB87-D9E2-4EA0-A6DA-E8CBD6B2FB64}" dt="2025-04-01T16:20:08.380" v="0" actId="1076"/>
          <ac:spMkLst>
            <pc:docMk/>
            <pc:sldMk cId="0" sldId="274"/>
            <ac:spMk id="17" creationId="{00000000-0000-0000-0000-000000000000}"/>
          </ac:spMkLst>
        </pc:spChg>
        <pc:spChg chg="mod">
          <ac:chgData name="DOUARIN ANDY" userId="S::douarin@lacroixrouge-brest.fr::84ed48b5-73b8-46a9-8a84-1f669e52e8b5" providerId="AD" clId="Web-{C9DFCB87-D9E2-4EA0-A6DA-E8CBD6B2FB64}" dt="2025-04-01T16:20:10.115" v="1" actId="1076"/>
          <ac:spMkLst>
            <pc:docMk/>
            <pc:sldMk cId="0" sldId="274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4" b="-1806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58751" y="2965390"/>
            <a:ext cx="5832041" cy="711082"/>
            <a:chOff x="0" y="0"/>
            <a:chExt cx="1536011" cy="187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1" cy="187281"/>
            </a:xfrm>
            <a:custGeom>
              <a:avLst/>
              <a:gdLst/>
              <a:ahLst/>
              <a:cxnLst/>
              <a:rect l="l" t="t" r="r" b="b"/>
              <a:pathLst>
                <a:path w="1536011" h="187281">
                  <a:moveTo>
                    <a:pt x="67702" y="0"/>
                  </a:moveTo>
                  <a:lnTo>
                    <a:pt x="1468309" y="0"/>
                  </a:lnTo>
                  <a:cubicBezTo>
                    <a:pt x="1486265" y="0"/>
                    <a:pt x="1503485" y="7133"/>
                    <a:pt x="1516181" y="19829"/>
                  </a:cubicBezTo>
                  <a:cubicBezTo>
                    <a:pt x="1528878" y="32526"/>
                    <a:pt x="1536011" y="49746"/>
                    <a:pt x="1536011" y="67702"/>
                  </a:cubicBezTo>
                  <a:lnTo>
                    <a:pt x="1536011" y="119579"/>
                  </a:lnTo>
                  <a:cubicBezTo>
                    <a:pt x="1536011" y="137535"/>
                    <a:pt x="1528878" y="154755"/>
                    <a:pt x="1516181" y="167451"/>
                  </a:cubicBezTo>
                  <a:cubicBezTo>
                    <a:pt x="1503485" y="180148"/>
                    <a:pt x="1486265" y="187281"/>
                    <a:pt x="1468309" y="187281"/>
                  </a:cubicBezTo>
                  <a:lnTo>
                    <a:pt x="67702" y="187281"/>
                  </a:lnTo>
                  <a:cubicBezTo>
                    <a:pt x="49746" y="187281"/>
                    <a:pt x="32526" y="180148"/>
                    <a:pt x="19829" y="167451"/>
                  </a:cubicBezTo>
                  <a:cubicBezTo>
                    <a:pt x="7133" y="154755"/>
                    <a:pt x="0" y="137535"/>
                    <a:pt x="0" y="119579"/>
                  </a:cubicBezTo>
                  <a:lnTo>
                    <a:pt x="0" y="67702"/>
                  </a:lnTo>
                  <a:cubicBezTo>
                    <a:pt x="0" y="49746"/>
                    <a:pt x="7133" y="32526"/>
                    <a:pt x="19829" y="19829"/>
                  </a:cubicBezTo>
                  <a:cubicBezTo>
                    <a:pt x="32526" y="7133"/>
                    <a:pt x="49746" y="0"/>
                    <a:pt x="67702" y="0"/>
                  </a:cubicBezTo>
                  <a:close/>
                </a:path>
              </a:pathLst>
            </a:custGeom>
            <a:solidFill>
              <a:srgbClr val="FFFFFF">
                <a:alpha val="2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36011" cy="225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18143" y="3154187"/>
            <a:ext cx="333489" cy="3334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61238" y="4323294"/>
            <a:ext cx="1869011" cy="18690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5400000">
            <a:off x="14483354" y="4856293"/>
            <a:ext cx="594231" cy="803015"/>
          </a:xfrm>
          <a:custGeom>
            <a:avLst/>
            <a:gdLst/>
            <a:ahLst/>
            <a:cxnLst/>
            <a:rect l="l" t="t" r="r" b="b"/>
            <a:pathLst>
              <a:path w="594231" h="803015">
                <a:moveTo>
                  <a:pt x="0" y="0"/>
                </a:moveTo>
                <a:lnTo>
                  <a:pt x="594231" y="0"/>
                </a:lnTo>
                <a:lnTo>
                  <a:pt x="594231" y="803014"/>
                </a:lnTo>
                <a:lnTo>
                  <a:pt x="0" y="803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858751" y="3168214"/>
            <a:ext cx="9873813" cy="259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60"/>
              </a:lnSpc>
            </a:pPr>
            <a:r>
              <a:rPr lang="en-US" sz="14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 TCB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91399" y="3014861"/>
            <a:ext cx="486880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RP2 Projet 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63526" y="6273550"/>
            <a:ext cx="7587067" cy="34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5"/>
              </a:lnSpc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Kit d’arbitrage et de suivi des perfomances des joueurs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63526" y="6679315"/>
            <a:ext cx="7587067" cy="34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5"/>
              </a:lnSpc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web - statistiques : Site Web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Accueil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Présentation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53397" y="3393523"/>
            <a:ext cx="15678032" cy="5864777"/>
            <a:chOff x="0" y="-57150"/>
            <a:chExt cx="20904042" cy="781970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16181388" cy="3365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🔐 Authentification et gestion de session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endPara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Connexion avec identifiants valides ---&gt; Vérifie qu’un utilisateur accède bien à son espace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Connexion avec identifiants invalides ---&gt; Vérifie le refus et le message d’erreur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Session correctement créée ---&gt; Vérifie que req.session contient les bons champs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Déconnexion ---&gt; Vérifie que la session est détruite proprement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Accès sans session ---&gt; L’utilisateur non connecté est redirigé/refusé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615250"/>
              <a:ext cx="20904042" cy="19535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🧠 Middleware de contrôle d'accès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Accès interdit à une route protégée (joueur sans session) ---&gt; Doit renvoyer 401 ou redirection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Accès entraîneur à ses joueurs ---&gt; L’entraîneur ne peut voir que ses joueurs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Joueur ne peut pas accéder aux données d’un autre joueur ---&gt; Vérifie l’isolation des données par ID/session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844476"/>
              <a:ext cx="20248394" cy="191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🔒 Sécurité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Hachage d’un mot de passe avec bcrypt ---&gt; Données salées dans la BDD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Injection SQL simulée ---&gt; La chaîne n'est jamais insérée dans la requête brute (si applicable)</a:t>
              </a:r>
            </a:p>
            <a:p>
              <a:pPr algn="l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✔ Bouton de déconnexion ---&gt; Ne doit pas permettre de se reconnecter sans re saisir les identifiants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53397" y="2264418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71"/>
              </a:lnSpc>
              <a:spcBef>
                <a:spcPct val="0"/>
              </a:spcBef>
            </a:pPr>
            <a:r>
              <a:rPr lang="en-US" sz="3551" b="1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Tests unitaires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417" y="1883944"/>
            <a:ext cx="13786842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Travail réalisé : Frontend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823" y="3410259"/>
            <a:ext cx="7800229" cy="615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888" lvl="1" indent="-221444" algn="l">
              <a:lnSpc>
                <a:spcPts val="2871"/>
              </a:lnSpc>
              <a:spcBef>
                <a:spcPct val="0"/>
              </a:spcBef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Développement de l’ensemble des pages de l’interface utilisateur (joueur, entraîneur, statistiques, comparaison…)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spcBef>
                <a:spcPct val="0"/>
              </a:spcBef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d’une interface fluide, claire et responsive, adaptée à tous types d’écrans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spcBef>
                <a:spcPct val="0"/>
              </a:spcBef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Création de la page de comparaison entre deux joueurs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spcBef>
                <a:spcPct val="0"/>
              </a:spcBef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Affichage dynamique d’un tableau comparatif clair et intuitif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spcBef>
                <a:spcPct val="0"/>
              </a:spcBef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Génération d’un graphique radar interactif avec Chart.js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spcBef>
                <a:spcPct val="0"/>
              </a:spcBef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Pop-up de visualisation des statistiques détaillées par match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988" y="3624554"/>
            <a:ext cx="8449669" cy="73665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471420" y="2564771"/>
            <a:ext cx="11929188" cy="6682028"/>
            <a:chOff x="0" y="0"/>
            <a:chExt cx="3141844" cy="17598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41844" cy="1759876"/>
            </a:xfrm>
            <a:custGeom>
              <a:avLst/>
              <a:gdLst/>
              <a:ahLst/>
              <a:cxnLst/>
              <a:rect l="l" t="t" r="r" b="b"/>
              <a:pathLst>
                <a:path w="3141844" h="1759876">
                  <a:moveTo>
                    <a:pt x="0" y="0"/>
                  </a:moveTo>
                  <a:lnTo>
                    <a:pt x="3141844" y="0"/>
                  </a:lnTo>
                  <a:lnTo>
                    <a:pt x="3141844" y="1759876"/>
                  </a:lnTo>
                  <a:lnTo>
                    <a:pt x="0" y="1759876"/>
                  </a:ln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141844" cy="181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16910"/>
              </p:ext>
            </p:extLst>
          </p:nvPr>
        </p:nvGraphicFramePr>
        <p:xfrm>
          <a:off x="5486400" y="2590897"/>
          <a:ext cx="11914208" cy="6655901"/>
        </p:xfrm>
        <a:graphic>
          <a:graphicData uri="http://schemas.openxmlformats.org/drawingml/2006/table">
            <a:tbl>
              <a:tblPr/>
              <a:tblGrid>
                <a:gridCol w="2978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11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Composant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✅ Solution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utilisée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❌ Alternative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adaptée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⚠️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Pourquoi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adaptée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34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Affichage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des pages HTML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Twig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HTML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statique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dynamique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duplication de code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47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Affichage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graphique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Chart.js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Tableaux HTML simples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visuel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interactif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difficile à lire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4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Comportements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dynamiques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JavaScript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natif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 de JS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ou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JS inline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d’interaction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sans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rechargement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 la page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47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Design responsive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CSS media queries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Taille fixe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pixels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Inadapté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aux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écrans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mobiles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ou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tablettes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747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 des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fichiers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Twig + arborescence views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Tout dans un seul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fichier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HTML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Code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illisible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non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maintenable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747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Affichage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contextuel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détail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Pop-up JavaScript /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modale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HTML</a:t>
                      </a:r>
                      <a:endParaRPr lang="en-US" sz="1100" dirty="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Nouvelle page pour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chaque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Lenteur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manque de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fluidité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dans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l’interface</a:t>
                      </a:r>
                      <a:endParaRPr lang="en-US" sz="1100" dirty="0" err="1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756534" y="4024560"/>
            <a:ext cx="3788576" cy="3788576"/>
          </a:xfrm>
          <a:custGeom>
            <a:avLst/>
            <a:gdLst/>
            <a:ahLst/>
            <a:cxnLst/>
            <a:rect l="l" t="t" r="r" b="b"/>
            <a:pathLst>
              <a:path w="3788576" h="3788576">
                <a:moveTo>
                  <a:pt x="0" y="0"/>
                </a:moveTo>
                <a:lnTo>
                  <a:pt x="3788576" y="0"/>
                </a:lnTo>
                <a:lnTo>
                  <a:pt x="3788576" y="3788576"/>
                </a:lnTo>
                <a:lnTo>
                  <a:pt x="0" y="3788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40022" y="1799326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Solutions utilisées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058760" y="1562219"/>
            <a:ext cx="1497639" cy="2817404"/>
            <a:chOff x="0" y="0"/>
            <a:chExt cx="1996852" cy="3756538"/>
          </a:xfrm>
        </p:grpSpPr>
        <p:sp>
          <p:nvSpPr>
            <p:cNvPr id="15" name="Freeform 15"/>
            <p:cNvSpPr/>
            <p:nvPr/>
          </p:nvSpPr>
          <p:spPr>
            <a:xfrm>
              <a:off x="72154" y="0"/>
              <a:ext cx="1852544" cy="2844597"/>
            </a:xfrm>
            <a:custGeom>
              <a:avLst/>
              <a:gdLst/>
              <a:ahLst/>
              <a:cxnLst/>
              <a:rect l="l" t="t" r="r" b="b"/>
              <a:pathLst>
                <a:path w="1852544" h="2844597">
                  <a:moveTo>
                    <a:pt x="0" y="0"/>
                  </a:moveTo>
                  <a:lnTo>
                    <a:pt x="1852544" y="0"/>
                  </a:lnTo>
                  <a:lnTo>
                    <a:pt x="1852544" y="2844597"/>
                  </a:lnTo>
                  <a:lnTo>
                    <a:pt x="0" y="284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943359"/>
              <a:ext cx="1996852" cy="81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71"/>
                </a:lnSpc>
                <a:spcBef>
                  <a:spcPct val="0"/>
                </a:spcBef>
              </a:pPr>
              <a:r>
                <a:rPr lang="en-US" sz="3551" b="1" spc="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Figma</a:t>
              </a: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7274" y="3692874"/>
            <a:ext cx="8189459" cy="4697374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b="-13369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211150" y="3692874"/>
            <a:ext cx="8189459" cy="4697374"/>
            <a:chOff x="0" y="0"/>
            <a:chExt cx="7981950" cy="4578350"/>
          </a:xfrm>
        </p:grpSpPr>
        <p:sp>
          <p:nvSpPr>
            <p:cNvPr id="24" name="Freeform 2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b="-1360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8132025" y="5366007"/>
            <a:ext cx="1351108" cy="13511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1126" y="18899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u="sng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Mock-up :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6936892" y="5366007"/>
            <a:ext cx="1351108" cy="135110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385" y="3860141"/>
            <a:ext cx="8189459" cy="4697374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1080" b="-12167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17261" y="3860141"/>
            <a:ext cx="8189459" cy="4697374"/>
            <a:chOff x="0" y="0"/>
            <a:chExt cx="7981950" cy="4578350"/>
          </a:xfrm>
        </p:grpSpPr>
        <p:sp>
          <p:nvSpPr>
            <p:cNvPr id="21" name="Freeform 2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b="-14046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138136" y="5533274"/>
            <a:ext cx="1351108" cy="13511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1126" y="18899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u="sng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Mock-up :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6936892" y="5533274"/>
            <a:ext cx="1351108" cy="13511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274" y="3692874"/>
            <a:ext cx="8189459" cy="4697374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b="-13447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11150" y="3692874"/>
            <a:ext cx="8189459" cy="4697374"/>
            <a:chOff x="0" y="0"/>
            <a:chExt cx="7981950" cy="4578350"/>
          </a:xfrm>
        </p:grpSpPr>
        <p:sp>
          <p:nvSpPr>
            <p:cNvPr id="21" name="Freeform 2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6324" b="-63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936892" y="5366007"/>
            <a:ext cx="1351108" cy="13511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1126" y="18899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u="sng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Mock-up 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274" y="3692874"/>
            <a:ext cx="8189459" cy="4697374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b="-13048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11150" y="3692874"/>
            <a:ext cx="8189459" cy="4697374"/>
            <a:chOff x="0" y="0"/>
            <a:chExt cx="7981950" cy="4578350"/>
          </a:xfrm>
        </p:grpSpPr>
        <p:sp>
          <p:nvSpPr>
            <p:cNvPr id="21" name="Freeform 2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b="-1383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936892" y="5366007"/>
            <a:ext cx="1351108" cy="13511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1126" y="18899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u="sng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Mock-up 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274" y="3692874"/>
            <a:ext cx="8189459" cy="4697374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5534" b="-14104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11150" y="3692874"/>
            <a:ext cx="8189459" cy="4697374"/>
            <a:chOff x="0" y="0"/>
            <a:chExt cx="7981950" cy="4578350"/>
          </a:xfrm>
        </p:grpSpPr>
        <p:sp>
          <p:nvSpPr>
            <p:cNvPr id="21" name="Freeform 2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2006" b="-11235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132025" y="5366007"/>
            <a:ext cx="1351108" cy="13511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936892" y="5366007"/>
            <a:ext cx="1351108" cy="13511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1126" y="18899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u="sng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Mock-up 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274" y="3692874"/>
            <a:ext cx="8189459" cy="4697374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2992" b="-10752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11150" y="3692874"/>
            <a:ext cx="8189459" cy="4697374"/>
            <a:chOff x="0" y="0"/>
            <a:chExt cx="7981950" cy="4578350"/>
          </a:xfrm>
        </p:grpSpPr>
        <p:sp>
          <p:nvSpPr>
            <p:cNvPr id="21" name="Freeform 2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3399" b="-1005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132025" y="5366007"/>
            <a:ext cx="1351108" cy="13511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1126" y="18899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u="sng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Mock-up 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863826" y="1831195"/>
            <a:ext cx="6900493" cy="7914605"/>
            <a:chOff x="0" y="0"/>
            <a:chExt cx="9200657" cy="105528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0657" cy="8280591"/>
            </a:xfrm>
            <a:custGeom>
              <a:avLst/>
              <a:gdLst/>
              <a:ahLst/>
              <a:cxnLst/>
              <a:rect l="l" t="t" r="r" b="b"/>
              <a:pathLst>
                <a:path w="9200657" h="8280591">
                  <a:moveTo>
                    <a:pt x="0" y="0"/>
                  </a:moveTo>
                  <a:lnTo>
                    <a:pt x="9200657" y="0"/>
                  </a:lnTo>
                  <a:lnTo>
                    <a:pt x="9200657" y="8280591"/>
                  </a:lnTo>
                  <a:lnTo>
                    <a:pt x="0" y="8280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8245031"/>
              <a:ext cx="9200657" cy="2307776"/>
            </a:xfrm>
            <a:custGeom>
              <a:avLst/>
              <a:gdLst/>
              <a:ahLst/>
              <a:cxnLst/>
              <a:rect l="l" t="t" r="r" b="b"/>
              <a:pathLst>
                <a:path w="9200657" h="2307776">
                  <a:moveTo>
                    <a:pt x="0" y="0"/>
                  </a:moveTo>
                  <a:lnTo>
                    <a:pt x="9200657" y="0"/>
                  </a:lnTo>
                  <a:lnTo>
                    <a:pt x="9200657" y="2307776"/>
                  </a:lnTo>
                  <a:lnTo>
                    <a:pt x="0" y="2307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561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89660" y="1136538"/>
            <a:ext cx="6435301" cy="6435301"/>
          </a:xfrm>
          <a:custGeom>
            <a:avLst/>
            <a:gdLst/>
            <a:ahLst/>
            <a:cxnLst/>
            <a:rect l="l" t="t" r="r" b="b"/>
            <a:pathLst>
              <a:path w="6435301" h="6435301">
                <a:moveTo>
                  <a:pt x="0" y="0"/>
                </a:moveTo>
                <a:lnTo>
                  <a:pt x="6435301" y="0"/>
                </a:lnTo>
                <a:lnTo>
                  <a:pt x="6435301" y="6435301"/>
                </a:lnTo>
                <a:lnTo>
                  <a:pt x="0" y="6435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737856" y="5516880"/>
            <a:ext cx="3621024" cy="4114800"/>
          </a:xfrm>
          <a:custGeom>
            <a:avLst/>
            <a:gdLst/>
            <a:ahLst/>
            <a:cxnLst/>
            <a:rect l="l" t="t" r="r" b="b"/>
            <a:pathLst>
              <a:path w="3621024" h="4114800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1027" y="1650220"/>
            <a:ext cx="794816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Connexion à la BDD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A1A">
                <a:alpha val="2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60437" y="1509201"/>
            <a:ext cx="7829263" cy="8639785"/>
            <a:chOff x="0" y="0"/>
            <a:chExt cx="2062028" cy="2275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2028" cy="2275499"/>
            </a:xfrm>
            <a:custGeom>
              <a:avLst/>
              <a:gdLst/>
              <a:ahLst/>
              <a:cxnLst/>
              <a:rect l="l" t="t" r="r" b="b"/>
              <a:pathLst>
                <a:path w="2062028" h="2275499">
                  <a:moveTo>
                    <a:pt x="24721" y="0"/>
                  </a:moveTo>
                  <a:lnTo>
                    <a:pt x="2037307" y="0"/>
                  </a:lnTo>
                  <a:cubicBezTo>
                    <a:pt x="2043864" y="0"/>
                    <a:pt x="2050151" y="2605"/>
                    <a:pt x="2054788" y="7241"/>
                  </a:cubicBezTo>
                  <a:cubicBezTo>
                    <a:pt x="2059424" y="11877"/>
                    <a:pt x="2062028" y="18165"/>
                    <a:pt x="2062028" y="24721"/>
                  </a:cubicBezTo>
                  <a:lnTo>
                    <a:pt x="2062028" y="2250778"/>
                  </a:lnTo>
                  <a:cubicBezTo>
                    <a:pt x="2062028" y="2257335"/>
                    <a:pt x="2059424" y="2263622"/>
                    <a:pt x="2054788" y="2268258"/>
                  </a:cubicBezTo>
                  <a:cubicBezTo>
                    <a:pt x="2050151" y="2272895"/>
                    <a:pt x="2043864" y="2275499"/>
                    <a:pt x="2037307" y="2275499"/>
                  </a:cubicBezTo>
                  <a:lnTo>
                    <a:pt x="24721" y="2275499"/>
                  </a:lnTo>
                  <a:cubicBezTo>
                    <a:pt x="18165" y="2275499"/>
                    <a:pt x="11877" y="2272895"/>
                    <a:pt x="7241" y="2268258"/>
                  </a:cubicBezTo>
                  <a:cubicBezTo>
                    <a:pt x="2605" y="2263622"/>
                    <a:pt x="0" y="2257335"/>
                    <a:pt x="0" y="2250778"/>
                  </a:cubicBezTo>
                  <a:lnTo>
                    <a:pt x="0" y="24721"/>
                  </a:lnTo>
                  <a:cubicBezTo>
                    <a:pt x="0" y="18165"/>
                    <a:pt x="2605" y="11877"/>
                    <a:pt x="7241" y="7241"/>
                  </a:cubicBezTo>
                  <a:cubicBezTo>
                    <a:pt x="11877" y="2605"/>
                    <a:pt x="18165" y="0"/>
                    <a:pt x="24721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062028" cy="2332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899190" y="44569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2241" y="2957347"/>
            <a:ext cx="7285249" cy="109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798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Sommaire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Somaire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Présentation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59375" y="1545531"/>
            <a:ext cx="7031387" cy="832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u="sng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Présentation du projet et de son contexte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Rôle de l’étudiant 1 dans l’équipe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u="sng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Objectifs de la partie 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Missions confiées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Fonctions attendues dans l’application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u="sng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Travail réalisé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➤ Backend : serveur Node.js, récupération des données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Frontend : affichage, graphiques, comparaison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Authentification et sécurité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Collaboration avec l’étudiant 2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u="sng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Difficultés rencontrées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Problèmes techniques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Solutions apportées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u="sng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Travail en cours et prochaines étapes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Sécurité, graphique global, recette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➤ Tâches planifiées 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u="sng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91035" y="3650697"/>
            <a:ext cx="8259017" cy="2985606"/>
          </a:xfrm>
          <a:custGeom>
            <a:avLst/>
            <a:gdLst/>
            <a:ahLst/>
            <a:cxnLst/>
            <a:rect l="l" t="t" r="r" b="b"/>
            <a:pathLst>
              <a:path w="8259017" h="2985606">
                <a:moveTo>
                  <a:pt x="0" y="0"/>
                </a:moveTo>
                <a:lnTo>
                  <a:pt x="8259017" y="0"/>
                </a:lnTo>
                <a:lnTo>
                  <a:pt x="8259017" y="2985606"/>
                </a:lnTo>
                <a:lnTo>
                  <a:pt x="0" y="2985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53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350127" y="3650697"/>
            <a:ext cx="8259017" cy="3370568"/>
            <a:chOff x="0" y="0"/>
            <a:chExt cx="11012023" cy="44940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1736" cy="4494090"/>
            </a:xfrm>
            <a:custGeom>
              <a:avLst/>
              <a:gdLst/>
              <a:ahLst/>
              <a:cxnLst/>
              <a:rect l="l" t="t" r="r" b="b"/>
              <a:pathLst>
                <a:path w="10251736" h="4494090">
                  <a:moveTo>
                    <a:pt x="0" y="0"/>
                  </a:moveTo>
                  <a:lnTo>
                    <a:pt x="10251736" y="0"/>
                  </a:lnTo>
                  <a:lnTo>
                    <a:pt x="10251736" y="4494090"/>
                  </a:lnTo>
                  <a:lnTo>
                    <a:pt x="0" y="4494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157422" y="0"/>
              <a:ext cx="854601" cy="4494090"/>
            </a:xfrm>
            <a:custGeom>
              <a:avLst/>
              <a:gdLst/>
              <a:ahLst/>
              <a:cxnLst/>
              <a:rect l="l" t="t" r="r" b="b"/>
              <a:pathLst>
                <a:path w="854601" h="4494090">
                  <a:moveTo>
                    <a:pt x="0" y="0"/>
                  </a:moveTo>
                  <a:lnTo>
                    <a:pt x="854601" y="0"/>
                  </a:lnTo>
                  <a:lnTo>
                    <a:pt x="854601" y="4494090"/>
                  </a:lnTo>
                  <a:lnTo>
                    <a:pt x="0" y="4494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42417" t="-25845" r="-2065" b="-4632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491035" y="7195269"/>
            <a:ext cx="8259017" cy="2096849"/>
          </a:xfrm>
          <a:custGeom>
            <a:avLst/>
            <a:gdLst/>
            <a:ahLst/>
            <a:cxnLst/>
            <a:rect l="l" t="t" r="r" b="b"/>
            <a:pathLst>
              <a:path w="8259017" h="2096849">
                <a:moveTo>
                  <a:pt x="0" y="0"/>
                </a:moveTo>
                <a:lnTo>
                  <a:pt x="8259017" y="0"/>
                </a:lnTo>
                <a:lnTo>
                  <a:pt x="8259017" y="2096849"/>
                </a:lnTo>
                <a:lnTo>
                  <a:pt x="0" y="2096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350127" y="7220483"/>
            <a:ext cx="7063457" cy="2046422"/>
          </a:xfrm>
          <a:custGeom>
            <a:avLst/>
            <a:gdLst/>
            <a:ahLst/>
            <a:cxnLst/>
            <a:rect l="l" t="t" r="r" b="b"/>
            <a:pathLst>
              <a:path w="7063457" h="2046422">
                <a:moveTo>
                  <a:pt x="0" y="0"/>
                </a:moveTo>
                <a:lnTo>
                  <a:pt x="7063457" y="0"/>
                </a:lnTo>
                <a:lnTo>
                  <a:pt x="7063457" y="2046422"/>
                </a:lnTo>
                <a:lnTo>
                  <a:pt x="0" y="2046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5500" y="1941094"/>
            <a:ext cx="1146095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de l’authentification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566971" y="3068810"/>
            <a:ext cx="11914209" cy="6962775"/>
            <a:chOff x="0" y="0"/>
            <a:chExt cx="3137899" cy="18338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7899" cy="1833817"/>
            </a:xfrm>
            <a:custGeom>
              <a:avLst/>
              <a:gdLst/>
              <a:ahLst/>
              <a:cxnLst/>
              <a:rect l="l" t="t" r="r" b="b"/>
              <a:pathLst>
                <a:path w="3137899" h="1833817">
                  <a:moveTo>
                    <a:pt x="0" y="0"/>
                  </a:moveTo>
                  <a:lnTo>
                    <a:pt x="3137899" y="0"/>
                  </a:lnTo>
                  <a:lnTo>
                    <a:pt x="3137899" y="1833817"/>
                  </a:lnTo>
                  <a:lnTo>
                    <a:pt x="0" y="1833817"/>
                  </a:lnTo>
                  <a:close/>
                </a:path>
              </a:pathLst>
            </a:custGeom>
            <a:solidFill>
              <a:srgbClr val="000000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137899" cy="1890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3566971" y="3068810"/>
          <a:ext cx="11914209" cy="6962774"/>
        </p:xfrm>
        <a:graphic>
          <a:graphicData uri="http://schemas.openxmlformats.org/drawingml/2006/table">
            <a:tbl>
              <a:tblPr/>
              <a:tblGrid>
                <a:gridCol w="36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0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🔄 Incompatibilité entre la version Node.js et certains modules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Version trop récente en local vs version plus ancienne sur la machine cible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Retour à Node.js LTS + remplacement de mysql2/promise par mysql classique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❌ Erreurs undefined dans la page de comparaison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Changement de structure des objets retournés par le backend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Reprise de l’ancienne structure stats1[0] pour compatibilité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⚙️ Sélection indépendante des matchs sur la comparaison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Complexité de gestion côté frontend et backend pour chaque joueur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Condition dynamique dans les routes + filtrage JS côté client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🔐 Accès non autorisé à certaines pages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Mauvaise gestion initiale des rôles utilisateurs dans les sessions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Ajout d’un middleware de contrôle avec req.session.statut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🐢 Lenteur au premier appel de données (MQTT)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Temps de connexion au broker ou SQL long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Relance automatique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📱 Affichage non responsive sur certains écrans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CSS en px fixe ou éléments qui débordaient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Réécriture avec media queries pour adapter le rendu mobile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68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📉 Graphiques Chart.js qui s'affichent vides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Aucune donnée récupérée de la base pour certains matchs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Vérification JS avant de générer le graphique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20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34457" y="1649082"/>
            <a:ext cx="10431340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Difficultés rencontrées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5872" y="3258172"/>
            <a:ext cx="16968510" cy="6002610"/>
          </a:xfrm>
          <a:custGeom>
            <a:avLst/>
            <a:gdLst/>
            <a:ahLst/>
            <a:cxnLst/>
            <a:rect l="l" t="t" r="r" b="b"/>
            <a:pathLst>
              <a:path w="16968510" h="6002610">
                <a:moveTo>
                  <a:pt x="0" y="0"/>
                </a:moveTo>
                <a:lnTo>
                  <a:pt x="16968510" y="0"/>
                </a:lnTo>
                <a:lnTo>
                  <a:pt x="16968510" y="6002610"/>
                </a:lnTo>
                <a:lnTo>
                  <a:pt x="0" y="6002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28700" y="7440842"/>
            <a:ext cx="16532235" cy="1817458"/>
            <a:chOff x="0" y="0"/>
            <a:chExt cx="4354169" cy="4786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4169" cy="478672"/>
            </a:xfrm>
            <a:custGeom>
              <a:avLst/>
              <a:gdLst/>
              <a:ahLst/>
              <a:cxnLst/>
              <a:rect l="l" t="t" r="r" b="b"/>
              <a:pathLst>
                <a:path w="4354169" h="478672">
                  <a:moveTo>
                    <a:pt x="0" y="0"/>
                  </a:moveTo>
                  <a:lnTo>
                    <a:pt x="4354169" y="0"/>
                  </a:lnTo>
                  <a:lnTo>
                    <a:pt x="4354169" y="478672"/>
                  </a:lnTo>
                  <a:lnTo>
                    <a:pt x="0" y="478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354169" cy="535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20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34457" y="1649082"/>
            <a:ext cx="10431340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Suivi du planning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856" y="4938944"/>
            <a:ext cx="5959330" cy="584466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134457" y="1241484"/>
            <a:ext cx="10431340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1573" y="2389689"/>
            <a:ext cx="12608669" cy="398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888" lvl="1" indent="-221444" algn="l">
              <a:lnSpc>
                <a:spcPts val="2871"/>
              </a:lnSpc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L’ensemble des fonctionnalités principales sont développées et fonctionnelles (responsive, authentification, statistiques, comparaison, affichage graphique)</a:t>
            </a:r>
          </a:p>
          <a:p>
            <a:pPr algn="l">
              <a:lnSpc>
                <a:spcPts val="2871"/>
              </a:lnSpc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site est responsive, fluide et adapté à différents profils d’utilisateurs (joueur / entraîneur)</a:t>
            </a:r>
          </a:p>
          <a:p>
            <a:pPr algn="l">
              <a:lnSpc>
                <a:spcPts val="2871"/>
              </a:lnSpc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Plusieurs problèmes techniques ont été rencontrés (compatibilité Node.js, traitement des données, MQTT…) et résolus</a:t>
            </a:r>
          </a:p>
          <a:p>
            <a:pPr algn="l">
              <a:lnSpc>
                <a:spcPts val="2871"/>
              </a:lnSpc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888" lvl="1" indent="-221444" algn="l">
              <a:lnSpc>
                <a:spcPts val="2871"/>
              </a:lnSpc>
              <a:buFont typeface="Arial"/>
              <a:buChar char="•"/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communication avec l’équipe a permis d’intégrer les contraintes liées à la base de données et à la structure du projet</a:t>
            </a:r>
          </a:p>
          <a:p>
            <a:pPr algn="l">
              <a:lnSpc>
                <a:spcPts val="2871"/>
              </a:lnSpc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2138" y="5680485"/>
            <a:ext cx="6501689" cy="519841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22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3787" y="766479"/>
            <a:ext cx="2224975" cy="35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0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BFD6ADED-D4BE-746E-BA8A-E954026950AD}"/>
              </a:ext>
            </a:extLst>
          </p:cNvPr>
          <p:cNvSpPr txBox="1"/>
          <p:nvPr/>
        </p:nvSpPr>
        <p:spPr>
          <a:xfrm>
            <a:off x="9145778" y="766479"/>
            <a:ext cx="1907082" cy="35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0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Présentation</a:t>
            </a:r>
            <a:endParaRPr lang="en-US" sz="2050" spc="4" dirty="0" err="1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735" y="5277299"/>
            <a:ext cx="4456462" cy="4114800"/>
          </a:xfrm>
          <a:custGeom>
            <a:avLst/>
            <a:gdLst/>
            <a:ahLst/>
            <a:cxnLst/>
            <a:rect l="l" t="t" r="r" b="b"/>
            <a:pathLst>
              <a:path w="4456462" h="4114800">
                <a:moveTo>
                  <a:pt x="0" y="0"/>
                </a:moveTo>
                <a:lnTo>
                  <a:pt x="4456462" y="0"/>
                </a:lnTo>
                <a:lnTo>
                  <a:pt x="4456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6991" y="2537687"/>
            <a:ext cx="8382947" cy="122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68"/>
              </a:lnSpc>
            </a:pPr>
            <a:r>
              <a:rPr lang="en-US" sz="798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08936" y="4931427"/>
            <a:ext cx="70128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4554" y="4133978"/>
            <a:ext cx="6929676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•Projet commandité par le Tennis Club Brestois (TCB)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74632" y="4107925"/>
            <a:ext cx="7684668" cy="72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Objectif : développer une solution pour suivre et analyser les performances des joueurs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78484" y="1917644"/>
            <a:ext cx="11943286" cy="7340656"/>
          </a:xfrm>
          <a:custGeom>
            <a:avLst/>
            <a:gdLst/>
            <a:ahLst/>
            <a:cxnLst/>
            <a:rect l="l" t="t" r="r" b="b"/>
            <a:pathLst>
              <a:path w="11943286" h="7340656">
                <a:moveTo>
                  <a:pt x="0" y="0"/>
                </a:moveTo>
                <a:lnTo>
                  <a:pt x="11943286" y="0"/>
                </a:lnTo>
                <a:lnTo>
                  <a:pt x="11943286" y="7340656"/>
                </a:lnTo>
                <a:lnTo>
                  <a:pt x="0" y="7340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8" t="-3154" r="-5104" b="-352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96511" y="1743454"/>
            <a:ext cx="7267531" cy="8222475"/>
          </a:xfrm>
          <a:custGeom>
            <a:avLst/>
            <a:gdLst/>
            <a:ahLst/>
            <a:cxnLst/>
            <a:rect l="l" t="t" r="r" b="b"/>
            <a:pathLst>
              <a:path w="7267531" h="8222475">
                <a:moveTo>
                  <a:pt x="0" y="0"/>
                </a:moveTo>
                <a:lnTo>
                  <a:pt x="7267531" y="0"/>
                </a:lnTo>
                <a:lnTo>
                  <a:pt x="7267531" y="8222474"/>
                </a:lnTo>
                <a:lnTo>
                  <a:pt x="0" y="822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438" r="-119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3636213" y="1743454"/>
            <a:ext cx="4160298" cy="8222475"/>
          </a:xfrm>
          <a:custGeom>
            <a:avLst/>
            <a:gdLst/>
            <a:ahLst/>
            <a:cxnLst/>
            <a:rect l="l" t="t" r="r" b="b"/>
            <a:pathLst>
              <a:path w="4160298" h="8222475">
                <a:moveTo>
                  <a:pt x="0" y="0"/>
                </a:moveTo>
                <a:lnTo>
                  <a:pt x="4160298" y="0"/>
                </a:lnTo>
                <a:lnTo>
                  <a:pt x="4160298" y="8222474"/>
                </a:lnTo>
                <a:lnTo>
                  <a:pt x="0" y="822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-2085" r="-176773"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29752" y="8761687"/>
            <a:ext cx="759948" cy="759948"/>
            <a:chOff x="0" y="0"/>
            <a:chExt cx="1013264" cy="101326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13264" cy="101326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1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5400000">
              <a:off x="337273" y="288959"/>
              <a:ext cx="322156" cy="435346"/>
            </a:xfrm>
            <a:custGeom>
              <a:avLst/>
              <a:gdLst/>
              <a:ahLst/>
              <a:cxnLst/>
              <a:rect l="l" t="t" r="r" b="b"/>
              <a:pathLst>
                <a:path w="322156" h="435346">
                  <a:moveTo>
                    <a:pt x="0" y="0"/>
                  </a:moveTo>
                  <a:lnTo>
                    <a:pt x="322156" y="0"/>
                  </a:lnTo>
                  <a:lnTo>
                    <a:pt x="322156" y="435346"/>
                  </a:lnTo>
                  <a:lnTo>
                    <a:pt x="0" y="435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583809" y="1788874"/>
            <a:ext cx="5343904" cy="7910205"/>
            <a:chOff x="0" y="0"/>
            <a:chExt cx="1407448" cy="20833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07448" cy="2083346"/>
            </a:xfrm>
            <a:custGeom>
              <a:avLst/>
              <a:gdLst/>
              <a:ahLst/>
              <a:cxnLst/>
              <a:rect l="l" t="t" r="r" b="b"/>
              <a:pathLst>
                <a:path w="1407448" h="2083346">
                  <a:moveTo>
                    <a:pt x="0" y="0"/>
                  </a:moveTo>
                  <a:lnTo>
                    <a:pt x="1407448" y="0"/>
                  </a:lnTo>
                  <a:lnTo>
                    <a:pt x="1407448" y="2083346"/>
                  </a:lnTo>
                  <a:lnTo>
                    <a:pt x="0" y="2083346"/>
                  </a:ln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07448" cy="2140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8242" y="1219793"/>
            <a:ext cx="6502253" cy="901688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0761" y="1742600"/>
            <a:ext cx="11364516" cy="14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5"/>
              </a:lnSpc>
              <a:spcBef>
                <a:spcPct val="0"/>
              </a:spcBef>
            </a:pPr>
            <a:r>
              <a:rPr lang="en-US" sz="7989" spc="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Objectifs de ma partie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0761" y="3363439"/>
            <a:ext cx="10281404" cy="47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•Créer une application web responsive (design + ergonomie)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•Afficher les statistiques des joueurs par match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•Générer des graphiques (match donné ou global)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•Permettre la comparaison entre deux joueurs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•Mettre en place une authentification  (joueur / entraîneur / accompagnateur)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419104" y="2058377"/>
            <a:ext cx="11862046" cy="7881536"/>
            <a:chOff x="0" y="0"/>
            <a:chExt cx="15816062" cy="105087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16062" cy="10508714"/>
            </a:xfrm>
            <a:custGeom>
              <a:avLst/>
              <a:gdLst/>
              <a:ahLst/>
              <a:cxnLst/>
              <a:rect l="l" t="t" r="r" b="b"/>
              <a:pathLst>
                <a:path w="15816062" h="10508714">
                  <a:moveTo>
                    <a:pt x="0" y="0"/>
                  </a:moveTo>
                  <a:lnTo>
                    <a:pt x="15816062" y="0"/>
                  </a:lnTo>
                  <a:lnTo>
                    <a:pt x="15816062" y="10508714"/>
                  </a:lnTo>
                  <a:lnTo>
                    <a:pt x="0" y="10508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3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050958" y="7556229"/>
              <a:ext cx="7295033" cy="2043669"/>
            </a:xfrm>
            <a:custGeom>
              <a:avLst/>
              <a:gdLst/>
              <a:ahLst/>
              <a:cxnLst/>
              <a:rect l="l" t="t" r="r" b="b"/>
              <a:pathLst>
                <a:path w="7295033" h="2043669">
                  <a:moveTo>
                    <a:pt x="0" y="0"/>
                  </a:moveTo>
                  <a:lnTo>
                    <a:pt x="7295033" y="0"/>
                  </a:lnTo>
                  <a:lnTo>
                    <a:pt x="7295033" y="2043669"/>
                  </a:lnTo>
                  <a:lnTo>
                    <a:pt x="0" y="2043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603" t="-247424" r="-7603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910286" y="7140437"/>
              <a:ext cx="2309505" cy="1951133"/>
            </a:xfrm>
            <a:custGeom>
              <a:avLst/>
              <a:gdLst/>
              <a:ahLst/>
              <a:cxnLst/>
              <a:rect l="l" t="t" r="r" b="b"/>
              <a:pathLst>
                <a:path w="2309505" h="1951133">
                  <a:moveTo>
                    <a:pt x="0" y="0"/>
                  </a:moveTo>
                  <a:lnTo>
                    <a:pt x="2309505" y="0"/>
                  </a:lnTo>
                  <a:lnTo>
                    <a:pt x="2309505" y="1951133"/>
                  </a:lnTo>
                  <a:lnTo>
                    <a:pt x="0" y="1951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3310" y="1883944"/>
            <a:ext cx="13475018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Travail réalisé : Backend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823" y="3681371"/>
            <a:ext cx="6442115" cy="398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 du serveur Express (Node.js)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Connexion à la base de données MySQL via MQTT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des requêtes SQL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Traitement des statistiques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des erreurs</a:t>
            </a:r>
          </a:p>
          <a:p>
            <a:pPr algn="l">
              <a:lnSpc>
                <a:spcPts val="2871"/>
              </a:lnSpc>
              <a:spcBef>
                <a:spcPct val="0"/>
              </a:spcBef>
            </a:pPr>
            <a:endParaRPr lang="en-US" sz="2051" spc="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Authentification et sessions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988" y="3557879"/>
            <a:ext cx="8449669" cy="73665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82815"/>
            <a:ext cx="18288000" cy="10469815"/>
            <a:chOff x="0" y="0"/>
            <a:chExt cx="4816593" cy="2757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7482"/>
            </a:xfrm>
            <a:custGeom>
              <a:avLst/>
              <a:gdLst/>
              <a:ahLst/>
              <a:cxnLst/>
              <a:rect l="l" t="t" r="r" b="b"/>
              <a:pathLst>
                <a:path w="4816592" h="2757482">
                  <a:moveTo>
                    <a:pt x="0" y="0"/>
                  </a:moveTo>
                  <a:lnTo>
                    <a:pt x="4816592" y="0"/>
                  </a:lnTo>
                  <a:lnTo>
                    <a:pt x="4816592" y="2757482"/>
                  </a:lnTo>
                  <a:lnTo>
                    <a:pt x="0" y="2757482"/>
                  </a:lnTo>
                  <a:close/>
                </a:path>
              </a:pathLst>
            </a:custGeom>
            <a:solidFill>
              <a:srgbClr val="222A1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9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1179" y="633618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573" y="85040"/>
            <a:ext cx="4163537" cy="1477178"/>
            <a:chOff x="0" y="0"/>
            <a:chExt cx="1096570" cy="389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570" cy="389051"/>
            </a:xfrm>
            <a:custGeom>
              <a:avLst/>
              <a:gdLst/>
              <a:ahLst/>
              <a:cxnLst/>
              <a:rect l="l" t="t" r="r" b="b"/>
              <a:pathLst>
                <a:path w="1096570" h="389051">
                  <a:moveTo>
                    <a:pt x="94832" y="0"/>
                  </a:moveTo>
                  <a:lnTo>
                    <a:pt x="1001737" y="0"/>
                  </a:lnTo>
                  <a:cubicBezTo>
                    <a:pt x="1026888" y="0"/>
                    <a:pt x="1051009" y="9991"/>
                    <a:pt x="1068794" y="27776"/>
                  </a:cubicBezTo>
                  <a:cubicBezTo>
                    <a:pt x="1086578" y="45560"/>
                    <a:pt x="1096570" y="69681"/>
                    <a:pt x="1096570" y="94832"/>
                  </a:cubicBezTo>
                  <a:lnTo>
                    <a:pt x="1096570" y="294219"/>
                  </a:lnTo>
                  <a:cubicBezTo>
                    <a:pt x="1096570" y="319370"/>
                    <a:pt x="1086578" y="343491"/>
                    <a:pt x="1068794" y="361275"/>
                  </a:cubicBezTo>
                  <a:cubicBezTo>
                    <a:pt x="1051009" y="379060"/>
                    <a:pt x="1026888" y="389051"/>
                    <a:pt x="1001737" y="389051"/>
                  </a:cubicBezTo>
                  <a:lnTo>
                    <a:pt x="94832" y="389051"/>
                  </a:lnTo>
                  <a:cubicBezTo>
                    <a:pt x="69681" y="389051"/>
                    <a:pt x="45560" y="379060"/>
                    <a:pt x="27776" y="361275"/>
                  </a:cubicBezTo>
                  <a:cubicBezTo>
                    <a:pt x="9991" y="343491"/>
                    <a:pt x="0" y="319370"/>
                    <a:pt x="0" y="294219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96570" cy="44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3704" y="203530"/>
            <a:ext cx="1299210" cy="1235772"/>
          </a:xfrm>
          <a:custGeom>
            <a:avLst/>
            <a:gdLst/>
            <a:ahLst/>
            <a:cxnLst/>
            <a:rect l="l" t="t" r="r" b="b"/>
            <a:pathLst>
              <a:path w="1299210" h="1235772">
                <a:moveTo>
                  <a:pt x="0" y="0"/>
                </a:moveTo>
                <a:lnTo>
                  <a:pt x="1299211" y="0"/>
                </a:lnTo>
                <a:lnTo>
                  <a:pt x="1299211" y="1235772"/>
                </a:lnTo>
                <a:lnTo>
                  <a:pt x="0" y="12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8751" y="203530"/>
            <a:ext cx="2312130" cy="1165464"/>
          </a:xfrm>
          <a:custGeom>
            <a:avLst/>
            <a:gdLst/>
            <a:ahLst/>
            <a:cxnLst/>
            <a:rect l="l" t="t" r="r" b="b"/>
            <a:pathLst>
              <a:path w="2312130" h="1165464">
                <a:moveTo>
                  <a:pt x="0" y="0"/>
                </a:moveTo>
                <a:lnTo>
                  <a:pt x="2312130" y="0"/>
                </a:lnTo>
                <a:lnTo>
                  <a:pt x="2312130" y="1165464"/>
                </a:lnTo>
                <a:lnTo>
                  <a:pt x="0" y="116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3934" y="2699924"/>
            <a:ext cx="2838815" cy="6989430"/>
          </a:xfrm>
          <a:custGeom>
            <a:avLst/>
            <a:gdLst/>
            <a:ahLst/>
            <a:cxnLst/>
            <a:rect l="l" t="t" r="r" b="b"/>
            <a:pathLst>
              <a:path w="2838815" h="6989430">
                <a:moveTo>
                  <a:pt x="0" y="0"/>
                </a:moveTo>
                <a:lnTo>
                  <a:pt x="2838815" y="0"/>
                </a:lnTo>
                <a:lnTo>
                  <a:pt x="2838815" y="6989430"/>
                </a:lnTo>
                <a:lnTo>
                  <a:pt x="0" y="6989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91055" y="1993272"/>
            <a:ext cx="11449839" cy="8009056"/>
            <a:chOff x="0" y="0"/>
            <a:chExt cx="3015595" cy="21093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15595" cy="2109381"/>
            </a:xfrm>
            <a:custGeom>
              <a:avLst/>
              <a:gdLst/>
              <a:ahLst/>
              <a:cxnLst/>
              <a:rect l="l" t="t" r="r" b="b"/>
              <a:pathLst>
                <a:path w="3015595" h="2109381">
                  <a:moveTo>
                    <a:pt x="0" y="0"/>
                  </a:moveTo>
                  <a:lnTo>
                    <a:pt x="3015595" y="0"/>
                  </a:lnTo>
                  <a:lnTo>
                    <a:pt x="3015595" y="2109381"/>
                  </a:lnTo>
                  <a:lnTo>
                    <a:pt x="0" y="2109381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015595" cy="216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aphicFrame>
        <p:nvGraphicFramePr>
          <p:cNvPr id="18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9648"/>
              </p:ext>
            </p:extLst>
          </p:nvPr>
        </p:nvGraphicFramePr>
        <p:xfrm>
          <a:off x="4991055" y="1993272"/>
          <a:ext cx="11449840" cy="8009055"/>
        </p:xfrm>
        <a:graphic>
          <a:graphicData uri="http://schemas.openxmlformats.org/drawingml/2006/table">
            <a:tbl>
              <a:tblPr/>
              <a:tblGrid>
                <a:gridCol w="286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155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Composant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✅ Choix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utilisé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❌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Autre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solution possible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⚠️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Pourquoi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adaptée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dans 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</a:rPr>
                        <a:t>le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</a:rPr>
                        <a:t>projet</a:t>
                      </a:r>
                      <a:endParaRPr lang="en-US" sz="1400" dirty="0" err="1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5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Serveur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web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Express.js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Fastify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Plus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rapide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mais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 plugins et plus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compliqué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5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Templating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Twig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EJS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que Twig pour la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séparation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HTML/JS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796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Authentification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express-session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JWT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à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gérer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pour les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rôles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+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requiert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plus de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sécurité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côté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client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796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Sécurité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mdp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bcrypt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argon2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Plus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sécurisé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mais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installation plus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et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surdimensionnée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ici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418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MQTT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mqtt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npm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paho-mqtt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Python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Aurait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impliqué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un backend Python à part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7029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Routing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Express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natif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Koa.js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Plus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compliqué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155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Requête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SQL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SQL via MQTT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Appels directs REST sur la base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Dépendance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forte entre frontend/backend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59796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Sessions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express-session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Cookies HTTP +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localStorage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Plus fragile,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sécurisé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pas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adapté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à un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accès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multi-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utilisateur</a:t>
                      </a:r>
                      <a:endParaRPr lang="en-US" sz="1100" dirty="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TextBox 19"/>
          <p:cNvSpPr txBox="1"/>
          <p:nvPr/>
        </p:nvSpPr>
        <p:spPr>
          <a:xfrm>
            <a:off x="15730249" y="701300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8848" y="764266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2970" y="766479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Somaire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0127" y="766479"/>
            <a:ext cx="193358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83787" y="766479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651" y="1898022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 du site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72285" y="1273744"/>
            <a:ext cx="4687380" cy="6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1"/>
              </a:lnSpc>
              <a:spcBef>
                <a:spcPct val="0"/>
              </a:spcBef>
            </a:pPr>
            <a:r>
              <a:rPr lang="en-US" sz="3551" b="1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Solutions utilisées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RP2-TCB-DIAPO</dc:title>
  <cp:revision>16</cp:revision>
  <dcterms:created xsi:type="dcterms:W3CDTF">2006-08-16T00:00:00Z</dcterms:created>
  <dcterms:modified xsi:type="dcterms:W3CDTF">2025-04-02T13:59:22Z</dcterms:modified>
  <dc:identifier>DAGjTiJDxjc</dc:identifier>
</cp:coreProperties>
</file>